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21"/>
  </p:handoutMasterIdLst>
  <p:sldIdLst>
    <p:sldId id="256" r:id="rId2"/>
    <p:sldId id="261" r:id="rId3"/>
    <p:sldId id="262" r:id="rId4"/>
    <p:sldId id="263" r:id="rId5"/>
    <p:sldId id="265" r:id="rId6"/>
    <p:sldId id="266" r:id="rId7"/>
    <p:sldId id="264" r:id="rId8"/>
    <p:sldId id="267" r:id="rId9"/>
    <p:sldId id="269" r:id="rId10"/>
    <p:sldId id="270" r:id="rId11"/>
    <p:sldId id="268" r:id="rId12"/>
    <p:sldId id="272" r:id="rId13"/>
    <p:sldId id="273" r:id="rId14"/>
    <p:sldId id="274" r:id="rId15"/>
    <p:sldId id="271" r:id="rId16"/>
    <p:sldId id="275" r:id="rId17"/>
    <p:sldId id="277" r:id="rId18"/>
    <p:sldId id="276" r:id="rId19"/>
    <p:sldId id="279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9933"/>
    <a:srgbClr val="385592"/>
    <a:srgbClr val="003374"/>
    <a:srgbClr val="FFFFFF"/>
    <a:srgbClr val="173A8D"/>
    <a:srgbClr val="D6DEEA"/>
    <a:srgbClr val="9F9289"/>
    <a:srgbClr val="E2DEDB"/>
    <a:srgbClr val="F1F1F1"/>
    <a:srgbClr val="3A589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987" autoAdjust="0"/>
    <p:restoredTop sz="94660"/>
  </p:normalViewPr>
  <p:slideViewPr>
    <p:cSldViewPr snapToGrid="0">
      <p:cViewPr varScale="1">
        <p:scale>
          <a:sx n="91" d="100"/>
          <a:sy n="91" d="100"/>
        </p:scale>
        <p:origin x="-954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102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DD1C9-4BB6-422A-8F34-C157EA500BD9}" type="datetimeFigureOut">
              <a:rPr lang="en-US" smtClean="0"/>
              <a:pPr/>
              <a:t>10/23/2019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997E4-EE34-411C-9FF1-22B934EF53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27411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10/23/2019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50845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10/23/2019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12725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10/23/2019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82581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10/23/2019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30094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10/23/2019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09467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10/23/2019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18750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10/23/2019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48137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10/23/2019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17867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10/23/2019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00246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10/23/2019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54897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10/23/2019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08639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270000"/>
            <a:ext cx="7886699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D9794-A4CC-42D0-9A65-24C6B9EF4076}" type="datetimeFigureOut">
              <a:rPr lang="en-US" smtClean="0"/>
              <a:pPr/>
              <a:t>10/23/2019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33084"/>
            <a:ext cx="7886699" cy="10472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2332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4" name="Прямоугольник с двумя усеченными противолежащими углами 3"/>
          <p:cNvSpPr/>
          <p:nvPr/>
        </p:nvSpPr>
        <p:spPr>
          <a:xfrm>
            <a:off x="2577628" y="2646730"/>
            <a:ext cx="3806697" cy="1859367"/>
          </a:xfrm>
          <a:prstGeom prst="snip2DiagRect">
            <a:avLst/>
          </a:prstGeom>
          <a:gradFill>
            <a:gsLst>
              <a:gs pos="54100">
                <a:schemeClr val="accent1">
                  <a:lumMod val="75000"/>
                  <a:alpha val="40000"/>
                </a:schemeClr>
              </a:gs>
              <a:gs pos="0">
                <a:srgbClr val="7030A0">
                  <a:alpha val="64000"/>
                </a:srgbClr>
              </a:gs>
              <a:gs pos="100000">
                <a:schemeClr val="accent4">
                  <a:lumMod val="40000"/>
                  <a:lumOff val="60000"/>
                  <a:alpha val="31000"/>
                </a:schemeClr>
              </a:gs>
            </a:gsLst>
            <a:lin ang="0" scaled="1"/>
          </a:gra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sz="3600" dirty="0" smtClean="0"/>
              <a:t>Конкурс поделок из овощей</a:t>
            </a:r>
            <a:endParaRPr lang="ru-RU" sz="2000" dirty="0">
              <a:solidFill>
                <a:srgbClr val="FFC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22303" y="5103394"/>
            <a:ext cx="4126259" cy="269965"/>
          </a:xfrm>
          <a:prstGeom prst="rect">
            <a:avLst/>
          </a:prstGeom>
          <a:solidFill>
            <a:srgbClr val="0989B1">
              <a:lumMod val="50000"/>
            </a:srgb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Подготовлено воспитателем</a:t>
            </a:r>
            <a:r>
              <a:rPr kumimoji="0" lang="ru-RU" sz="1800" b="0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: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629753" y="5587239"/>
            <a:ext cx="4514247" cy="358790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0" scaled="1"/>
            <a:tileRect/>
          </a:gradFill>
          <a:ln w="12700">
            <a:solidFill>
              <a:schemeClr val="bg1"/>
            </a:solidFill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z="2800" dirty="0" smtClean="0">
                <a:solidFill>
                  <a:schemeClr val="tx1"/>
                </a:solidFill>
              </a:rPr>
              <a:t>Скирдиной Людмилой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450429" y="5936101"/>
            <a:ext cx="2598133" cy="358790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0" scaled="1"/>
            <a:tileRect/>
          </a:gradFill>
          <a:ln w="12700">
            <a:solidFill>
              <a:schemeClr val="bg1"/>
            </a:solidFill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z="2800" dirty="0" smtClean="0">
                <a:solidFill>
                  <a:schemeClr val="tx1"/>
                </a:solidFill>
              </a:rPr>
              <a:t>Николаевной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69557" y="177106"/>
            <a:ext cx="8237838" cy="296217"/>
          </a:xfrm>
          <a:prstGeom prst="rect">
            <a:avLst/>
          </a:prstGeom>
          <a:gradFill flip="none" rotWithShape="1">
            <a:gsLst>
              <a:gs pos="0">
                <a:srgbClr val="7030A0">
                  <a:alpha val="75000"/>
                  <a:lumMod val="44000"/>
                </a:srgbClr>
              </a:gs>
              <a:gs pos="74000">
                <a:schemeClr val="accent1">
                  <a:shade val="67500"/>
                  <a:satMod val="115000"/>
                </a:schemeClr>
              </a:gs>
              <a:gs pos="100000">
                <a:schemeClr val="tx2">
                  <a:lumMod val="60000"/>
                  <a:lumOff val="40000"/>
                  <a:alpha val="22000"/>
                </a:schemeClr>
              </a:gs>
            </a:gsLst>
            <a:lin ang="0" scaled="1"/>
            <a:tileRect/>
          </a:gradFill>
          <a:ln w="12700">
            <a:solidFill>
              <a:schemeClr val="bg1"/>
            </a:solidFill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ctr"/>
            <a:r>
              <a:rPr lang="ru-RU" sz="1800" dirty="0" smtClean="0">
                <a:solidFill>
                  <a:schemeClr val="bg1"/>
                </a:solidFill>
              </a:rPr>
              <a:t>МБДОУ «Детский сад присмотра </a:t>
            </a:r>
            <a:r>
              <a:rPr lang="ru-RU" sz="1800" smtClean="0">
                <a:solidFill>
                  <a:schemeClr val="bg1"/>
                </a:solidFill>
              </a:rPr>
              <a:t>и оздоровления </a:t>
            </a:r>
            <a:r>
              <a:rPr lang="ru-RU" sz="1800" dirty="0" smtClean="0">
                <a:solidFill>
                  <a:schemeClr val="bg1"/>
                </a:solidFill>
              </a:rPr>
              <a:t>№46 </a:t>
            </a:r>
            <a:r>
              <a:rPr lang="ru-RU" sz="1800" dirty="0" smtClean="0">
                <a:solidFill>
                  <a:srgbClr val="FFC000"/>
                </a:solidFill>
              </a:rPr>
              <a:t>«Светлячок»</a:t>
            </a:r>
            <a:endParaRPr lang="ru-RU" sz="1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8065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870180" y="703765"/>
            <a:ext cx="4145118" cy="539990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260579" y="5567787"/>
            <a:ext cx="4683918" cy="535881"/>
          </a:xfrm>
          <a:prstGeom prst="rect">
            <a:avLst/>
          </a:prstGeom>
          <a:solidFill>
            <a:srgbClr val="0989B1">
              <a:lumMod val="50000"/>
            </a:srgb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ru-RU" kern="0" dirty="0">
                <a:solidFill>
                  <a:prstClr val="white"/>
                </a:solidFill>
                <a:latin typeface="Century Gothic" panose="020B0502020202020204"/>
              </a:rPr>
              <a:t>Курников Артем  «Пингвин плывет на корабле»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91338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945305" y="753193"/>
            <a:ext cx="4116739" cy="535047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99477" y="5567787"/>
            <a:ext cx="4156696" cy="535881"/>
          </a:xfrm>
          <a:prstGeom prst="rect">
            <a:avLst/>
          </a:prstGeom>
          <a:solidFill>
            <a:srgbClr val="0989B1">
              <a:lumMod val="50000"/>
            </a:srgb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ru-RU" kern="0" dirty="0" err="1">
                <a:solidFill>
                  <a:prstClr val="white"/>
                </a:solidFill>
                <a:latin typeface="Century Gothic" panose="020B0502020202020204"/>
              </a:rPr>
              <a:t>Сокольских</a:t>
            </a:r>
            <a:r>
              <a:rPr lang="ru-RU" kern="0" dirty="0">
                <a:solidFill>
                  <a:prstClr val="white"/>
                </a:solidFill>
                <a:latin typeface="Century Gothic" panose="020B0502020202020204"/>
              </a:rPr>
              <a:t> Артем «Букет -  дары осени»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383064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823185" y="650789"/>
            <a:ext cx="4077405" cy="530928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99476" y="5567788"/>
            <a:ext cx="4329691" cy="470548"/>
          </a:xfrm>
          <a:prstGeom prst="rect">
            <a:avLst/>
          </a:prstGeom>
          <a:solidFill>
            <a:srgbClr val="0989B1">
              <a:lumMod val="50000"/>
            </a:srgb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ru-RU" kern="0" dirty="0">
                <a:solidFill>
                  <a:prstClr val="white"/>
                </a:solidFill>
                <a:latin typeface="Century Gothic" panose="020B0502020202020204"/>
              </a:rPr>
              <a:t>И Алиса «Барашки - милашки</a:t>
            </a:r>
            <a:r>
              <a:rPr lang="ru-RU" kern="0" dirty="0" smtClean="0">
                <a:solidFill>
                  <a:prstClr val="white"/>
                </a:solidFill>
                <a:latin typeface="Century Gothic" panose="020B0502020202020204"/>
              </a:rPr>
              <a:t>»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21804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User\Desktop\Новая папка\IMG_1100.JPG"/>
          <p:cNvPicPr/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064476" y="1112107"/>
            <a:ext cx="3434698" cy="4565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2499477" y="5567787"/>
            <a:ext cx="3934274" cy="535881"/>
          </a:xfrm>
          <a:prstGeom prst="rect">
            <a:avLst/>
          </a:prstGeom>
          <a:solidFill>
            <a:srgbClr val="0989B1">
              <a:lumMod val="50000"/>
            </a:srgb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ru-RU" kern="0" dirty="0" err="1">
                <a:solidFill>
                  <a:prstClr val="white"/>
                </a:solidFill>
                <a:latin typeface="Century Gothic" panose="020B0502020202020204"/>
              </a:rPr>
              <a:t>Вереникин</a:t>
            </a:r>
            <a:r>
              <a:rPr lang="ru-RU" kern="0" dirty="0">
                <a:solidFill>
                  <a:prstClr val="white"/>
                </a:solidFill>
                <a:latin typeface="Century Gothic" panose="020B0502020202020204"/>
              </a:rPr>
              <a:t> Артем «На лесной полянке»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418974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User\Desktop\Новая папка\IMG_1099.JPG"/>
          <p:cNvPicPr/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932670" y="633008"/>
            <a:ext cx="3838471" cy="5202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2339546" y="5650165"/>
            <a:ext cx="4234247" cy="535881"/>
          </a:xfrm>
          <a:prstGeom prst="rect">
            <a:avLst/>
          </a:prstGeom>
          <a:solidFill>
            <a:srgbClr val="0989B1">
              <a:lumMod val="50000"/>
            </a:srgb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ru-RU" kern="0" dirty="0">
                <a:solidFill>
                  <a:prstClr val="white"/>
                </a:solidFill>
                <a:latin typeface="Century Gothic" panose="020B0502020202020204"/>
              </a:rPr>
              <a:t>Зюзина Валерия «Ослик везет урожай»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223361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944081" y="486032"/>
            <a:ext cx="4509621" cy="586945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99477" y="5567787"/>
            <a:ext cx="3621236" cy="635305"/>
          </a:xfrm>
          <a:prstGeom prst="rect">
            <a:avLst/>
          </a:prstGeom>
          <a:solidFill>
            <a:srgbClr val="0989B1">
              <a:lumMod val="50000"/>
            </a:srgb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ru-RU" kern="0" dirty="0">
                <a:solidFill>
                  <a:prstClr val="white"/>
                </a:solidFill>
                <a:latin typeface="Century Gothic" panose="020B0502020202020204"/>
              </a:rPr>
              <a:t>Данильченко Злата «Конь ретивый с длинной гривой»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084366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User\Downloads\IMG_20180925_131904.jpg"/>
          <p:cNvPicPr/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982097" y="807308"/>
            <a:ext cx="4083384" cy="5640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2219389" y="5913775"/>
            <a:ext cx="4049605" cy="635305"/>
          </a:xfrm>
          <a:prstGeom prst="rect">
            <a:avLst/>
          </a:prstGeom>
          <a:solidFill>
            <a:srgbClr val="0989B1">
              <a:lumMod val="50000"/>
            </a:srgb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ru-RU" kern="0" dirty="0">
                <a:solidFill>
                  <a:prstClr val="white"/>
                </a:solidFill>
                <a:latin typeface="Century Gothic" panose="020B0502020202020204"/>
              </a:rPr>
              <a:t>Коваленко Лиля «Ежик в лесу»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297190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047553" y="811427"/>
            <a:ext cx="4142570" cy="539166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99477" y="5567787"/>
            <a:ext cx="3621236" cy="635305"/>
          </a:xfrm>
          <a:prstGeom prst="rect">
            <a:avLst/>
          </a:prstGeom>
          <a:solidFill>
            <a:srgbClr val="0989B1">
              <a:lumMod val="50000"/>
            </a:srgb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ru-RU" kern="0" dirty="0" err="1">
                <a:solidFill>
                  <a:prstClr val="white"/>
                </a:solidFill>
                <a:latin typeface="Century Gothic" panose="020B0502020202020204"/>
              </a:rPr>
              <a:t>Гайдарова</a:t>
            </a:r>
            <a:r>
              <a:rPr lang="ru-RU" kern="0" dirty="0">
                <a:solidFill>
                  <a:prstClr val="white"/>
                </a:solidFill>
                <a:latin typeface="Century Gothic" panose="020B0502020202020204"/>
              </a:rPr>
              <a:t> Елизавета «Два поросенка», «Ежик».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62487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User\Downloads\IMG_20180925_131930.jpg"/>
          <p:cNvPicPr/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138615" y="980302"/>
            <a:ext cx="3830596" cy="4769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2499477" y="5567787"/>
            <a:ext cx="3621236" cy="635305"/>
          </a:xfrm>
          <a:prstGeom prst="rect">
            <a:avLst/>
          </a:prstGeom>
          <a:solidFill>
            <a:srgbClr val="0989B1">
              <a:lumMod val="50000"/>
            </a:srgb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ru-RU" kern="0" dirty="0">
                <a:solidFill>
                  <a:prstClr val="white"/>
                </a:solidFill>
                <a:latin typeface="Century Gothic" panose="020B0502020202020204"/>
              </a:rPr>
              <a:t>Скорых Арина «Сладкая парочка</a:t>
            </a:r>
            <a:r>
              <a:rPr lang="ru-RU" kern="0" dirty="0" smtClean="0">
                <a:solidFill>
                  <a:prstClr val="white"/>
                </a:solidFill>
                <a:latin typeface="Century Gothic" panose="020B0502020202020204"/>
              </a:rPr>
              <a:t>»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617853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04664" y="2537523"/>
            <a:ext cx="7529735" cy="1284128"/>
          </a:xfrm>
          <a:prstGeom prst="rect">
            <a:avLst/>
          </a:prstGeom>
          <a:solidFill>
            <a:srgbClr val="002060">
              <a:alpha val="37000"/>
            </a:srgbClr>
          </a:solidFill>
          <a:ln w="19050">
            <a:solidFill>
              <a:srgbClr val="FFFF99"/>
            </a:solidFill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Дорогие наши </a:t>
            </a:r>
            <a:r>
              <a:rPr lang="ru-RU" dirty="0" smtClean="0"/>
              <a:t>родители! </a:t>
            </a:r>
            <a:r>
              <a:rPr lang="ru-RU" dirty="0"/>
              <a:t>В</a:t>
            </a:r>
            <a:r>
              <a:rPr lang="ru-RU" dirty="0" smtClean="0"/>
              <a:t>ыражаем </a:t>
            </a:r>
            <a:r>
              <a:rPr lang="ru-RU" dirty="0"/>
              <a:t>Вам  благодарность за  активное участие и творческий подход в конкурсе </a:t>
            </a:r>
          </a:p>
          <a:p>
            <a:pPr algn="ctr"/>
            <a:r>
              <a:rPr lang="ru-RU" dirty="0"/>
              <a:t>«Осенний калейдоскоп».</a:t>
            </a:r>
          </a:p>
        </p:txBody>
      </p:sp>
    </p:spTree>
    <p:extLst>
      <p:ext uri="{BB962C8B-B14F-4D97-AF65-F5344CB8AC3E}">
        <p14:creationId xmlns="" xmlns:p14="http://schemas.microsoft.com/office/powerpoint/2010/main" val="1339005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1"/>
          <p:cNvSpPr txBox="1">
            <a:spLocks/>
          </p:cNvSpPr>
          <p:nvPr/>
        </p:nvSpPr>
        <p:spPr>
          <a:xfrm>
            <a:off x="2611576" y="688097"/>
            <a:ext cx="6429987" cy="942995"/>
          </a:xfrm>
          <a:prstGeom prst="rect">
            <a:avLst/>
          </a:prstGeom>
          <a:gradFill flip="none" rotWithShape="1">
            <a:gsLst>
              <a:gs pos="0">
                <a:srgbClr val="FFFF0D">
                  <a:lumMod val="94000"/>
                  <a:lumOff val="6000"/>
                  <a:alpha val="99000"/>
                </a:srgbClr>
              </a:gs>
              <a:gs pos="50000">
                <a:srgbClr val="92D050"/>
              </a:gs>
              <a:gs pos="100000">
                <a:srgbClr val="92D050">
                  <a:alpha val="0"/>
                </a:srgbClr>
              </a:gs>
            </a:gsLst>
            <a:lin ang="0" scaled="1"/>
            <a:tileRect/>
          </a:gradFill>
          <a:effectLst>
            <a:softEdge rad="31750"/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z="2000" dirty="0"/>
              <a:t>Вот она золотая и чудная пора. Сбор урожая в самом разгаре. И поэтому теперь мы все дружно начали делать поделки из овощей и, конечно же, фруктов.</a:t>
            </a:r>
          </a:p>
        </p:txBody>
      </p:sp>
      <p:sp>
        <p:nvSpPr>
          <p:cNvPr id="26" name="Прямоугольник с двумя усеченными противолежащими углами 25"/>
          <p:cNvSpPr/>
          <p:nvPr/>
        </p:nvSpPr>
        <p:spPr>
          <a:xfrm>
            <a:off x="3373046" y="1987819"/>
            <a:ext cx="5186068" cy="1248196"/>
          </a:xfrm>
          <a:prstGeom prst="snip2DiagRect">
            <a:avLst/>
          </a:prstGeom>
          <a:gradFill>
            <a:gsLst>
              <a:gs pos="0">
                <a:srgbClr val="7030A0">
                  <a:alpha val="65000"/>
                  <a:lumMod val="52000"/>
                </a:srgbClr>
              </a:gs>
              <a:gs pos="50000">
                <a:schemeClr val="accent3">
                  <a:shade val="67500"/>
                  <a:satMod val="115000"/>
                  <a:alpha val="68000"/>
                  <a:lumMod val="76000"/>
                </a:schemeClr>
              </a:gs>
              <a:gs pos="100000">
                <a:srgbClr val="00B0F0">
                  <a:alpha val="20000"/>
                </a:srgbClr>
              </a:gs>
            </a:gsLst>
            <a:lin ang="0" scaled="1"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ru-RU" sz="1600" dirty="0"/>
              <a:t>Эта такая маленькая традиция, которая приурочена всегда к осенней тематике. В нашем детском саду обязательно проходят такие выставки, и каждый из родителей вместе с детьми нашей группы тоже приняли участие в этом конкурсе.</a:t>
            </a:r>
          </a:p>
        </p:txBody>
      </p:sp>
      <p:sp>
        <p:nvSpPr>
          <p:cNvPr id="27" name="Заголовок 1"/>
          <p:cNvSpPr txBox="1">
            <a:spLocks/>
          </p:cNvSpPr>
          <p:nvPr/>
        </p:nvSpPr>
        <p:spPr>
          <a:xfrm>
            <a:off x="1380019" y="3752170"/>
            <a:ext cx="6429987" cy="942995"/>
          </a:xfrm>
          <a:prstGeom prst="rect">
            <a:avLst/>
          </a:prstGeom>
          <a:gradFill flip="none" rotWithShape="1">
            <a:gsLst>
              <a:gs pos="0">
                <a:srgbClr val="FF9933"/>
              </a:gs>
              <a:gs pos="50000">
                <a:srgbClr val="92D050">
                  <a:alpha val="97000"/>
                </a:srgbClr>
              </a:gs>
              <a:gs pos="100000">
                <a:srgbClr val="92D050">
                  <a:alpha val="51000"/>
                </a:srgbClr>
              </a:gs>
            </a:gsLst>
            <a:lin ang="0" scaled="1"/>
            <a:tileRect/>
          </a:gradFill>
          <a:effectLst>
            <a:softEdge rad="31750"/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z="2000" dirty="0"/>
              <a:t>Вот она золотая и чудная пора. Сбор урожая в самом разгаре. И поэтому теперь мы все дружно начали делать поделки из овощей и, конечно же, фруктов.</a:t>
            </a:r>
          </a:p>
        </p:txBody>
      </p:sp>
      <p:sp>
        <p:nvSpPr>
          <p:cNvPr id="28" name="Прямоугольник с двумя усеченными противолежащими углами 27"/>
          <p:cNvSpPr/>
          <p:nvPr/>
        </p:nvSpPr>
        <p:spPr>
          <a:xfrm>
            <a:off x="3076484" y="4840938"/>
            <a:ext cx="5186068" cy="1545161"/>
          </a:xfrm>
          <a:prstGeom prst="snip2DiagRect">
            <a:avLst/>
          </a:prstGeom>
          <a:gradFill>
            <a:gsLst>
              <a:gs pos="0">
                <a:srgbClr val="7030A0">
                  <a:alpha val="65000"/>
                  <a:lumMod val="52000"/>
                </a:srgbClr>
              </a:gs>
              <a:gs pos="50000">
                <a:schemeClr val="accent3">
                  <a:shade val="67500"/>
                  <a:satMod val="115000"/>
                  <a:alpha val="68000"/>
                  <a:lumMod val="76000"/>
                </a:schemeClr>
              </a:gs>
              <a:gs pos="100000">
                <a:srgbClr val="00B0F0">
                  <a:alpha val="20000"/>
                </a:srgbClr>
              </a:gs>
            </a:gsLst>
            <a:lin ang="0" scaled="1"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ru-RU" sz="1600" dirty="0"/>
              <a:t>Мероприятие было организовано с целью закрепления и расширения представлений детей об осени, развития творческого мышления и воображения, воспитания бережного и уважительного отношения к природе, а также укрепления связи детского сада с семьей.</a:t>
            </a:r>
          </a:p>
        </p:txBody>
      </p:sp>
    </p:spTree>
    <p:extLst>
      <p:ext uri="{BB962C8B-B14F-4D97-AF65-F5344CB8AC3E}">
        <p14:creationId xmlns="" xmlns:p14="http://schemas.microsoft.com/office/powerpoint/2010/main" val="4054564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1"/>
          <p:cNvSpPr txBox="1">
            <a:spLocks/>
          </p:cNvSpPr>
          <p:nvPr/>
        </p:nvSpPr>
        <p:spPr>
          <a:xfrm>
            <a:off x="1820744" y="2648702"/>
            <a:ext cx="6429987" cy="1313698"/>
          </a:xfrm>
          <a:prstGeom prst="rect">
            <a:avLst/>
          </a:prstGeom>
          <a:gradFill flip="none" rotWithShape="1">
            <a:gsLst>
              <a:gs pos="0">
                <a:srgbClr val="FFFF0D">
                  <a:lumMod val="94000"/>
                  <a:lumOff val="6000"/>
                  <a:alpha val="99000"/>
                </a:srgbClr>
              </a:gs>
              <a:gs pos="50000">
                <a:srgbClr val="92D050"/>
              </a:gs>
              <a:gs pos="99000">
                <a:srgbClr val="92D050">
                  <a:alpha val="48000"/>
                </a:srgbClr>
              </a:gs>
            </a:gsLst>
            <a:lin ang="0" scaled="1"/>
            <a:tileRect/>
          </a:gradFill>
          <a:effectLst>
            <a:softEdge rad="31750"/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z="2000" dirty="0"/>
              <a:t>Родители и дети с большим энтузиазмом подхватили идею создания овощных «шедевров». В ход пошло все: морковь и кабачки, дыни и тыквы, веточки и зубочистки, осенние листья, бумага, ткань, пластилин.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258689" y="5661379"/>
            <a:ext cx="5629938" cy="358790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0" scaled="1"/>
            <a:tileRect/>
          </a:gradFill>
          <a:ln w="12700">
            <a:solidFill>
              <a:schemeClr val="bg1"/>
            </a:solidFill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z="2800" dirty="0" smtClean="0">
                <a:solidFill>
                  <a:schemeClr val="tx1"/>
                </a:solidFill>
              </a:rPr>
              <a:t>Посмотрите что у нас получилось…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82598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User\Desktop\Новая папка\IMG_106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6896" y="889686"/>
            <a:ext cx="4330640" cy="5554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623045" y="6210908"/>
            <a:ext cx="3621236" cy="535881"/>
          </a:xfrm>
          <a:prstGeom prst="rect">
            <a:avLst/>
          </a:prstGeom>
          <a:solidFill>
            <a:srgbClr val="0989B1">
              <a:lumMod val="50000"/>
            </a:srgb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ru-RU" kern="0" dirty="0">
                <a:solidFill>
                  <a:prstClr val="white"/>
                </a:solidFill>
                <a:latin typeface="Century Gothic" panose="020B0502020202020204"/>
              </a:rPr>
              <a:t>Куликов Руслан «Рыбацкая лодка</a:t>
            </a:r>
            <a:r>
              <a:rPr lang="ru-RU" kern="0" dirty="0" smtClean="0">
                <a:solidFill>
                  <a:prstClr val="white"/>
                </a:solidFill>
                <a:latin typeface="Century Gothic" panose="020B0502020202020204"/>
              </a:rPr>
              <a:t>»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66648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Новая папка\IMG_106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3906" y="420130"/>
            <a:ext cx="4200105" cy="54155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499477" y="5567787"/>
            <a:ext cx="3621236" cy="535881"/>
          </a:xfrm>
          <a:prstGeom prst="rect">
            <a:avLst/>
          </a:prstGeom>
          <a:solidFill>
            <a:srgbClr val="0989B1">
              <a:lumMod val="50000"/>
            </a:srgb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ru-RU" kern="0" dirty="0" err="1">
                <a:solidFill>
                  <a:prstClr val="white"/>
                </a:solidFill>
                <a:latin typeface="Century Gothic" panose="020B0502020202020204"/>
              </a:rPr>
              <a:t>Скрипалева</a:t>
            </a:r>
            <a:r>
              <a:rPr lang="ru-RU" kern="0" dirty="0">
                <a:solidFill>
                  <a:prstClr val="white"/>
                </a:solidFill>
                <a:latin typeface="Century Gothic" panose="020B0502020202020204"/>
              </a:rPr>
              <a:t> Яна «Пингвин</a:t>
            </a:r>
            <a:r>
              <a:rPr lang="ru-RU" kern="0" dirty="0" smtClean="0">
                <a:solidFill>
                  <a:prstClr val="white"/>
                </a:solidFill>
                <a:latin typeface="Century Gothic" panose="020B0502020202020204"/>
              </a:rPr>
              <a:t>»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728023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Новая папка\IMG_107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2143" y="444843"/>
            <a:ext cx="4049489" cy="5280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499477" y="5567787"/>
            <a:ext cx="3621236" cy="535881"/>
          </a:xfrm>
          <a:prstGeom prst="rect">
            <a:avLst/>
          </a:prstGeom>
          <a:solidFill>
            <a:srgbClr val="0989B1">
              <a:lumMod val="50000"/>
            </a:srgb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ru-RU" kern="0" dirty="0">
                <a:solidFill>
                  <a:prstClr val="white"/>
                </a:solidFill>
                <a:latin typeface="Century Gothic" panose="020B0502020202020204"/>
              </a:rPr>
              <a:t>Рыжкова Валерия «</a:t>
            </a:r>
            <a:r>
              <a:rPr lang="ru-RU" kern="0" dirty="0" err="1">
                <a:solidFill>
                  <a:prstClr val="white"/>
                </a:solidFill>
                <a:latin typeface="Century Gothic" panose="020B0502020202020204"/>
              </a:rPr>
              <a:t>Гусеничка</a:t>
            </a:r>
            <a:r>
              <a:rPr lang="ru-RU" kern="0" dirty="0">
                <a:solidFill>
                  <a:prstClr val="white"/>
                </a:solidFill>
                <a:latin typeface="Century Gothic" panose="020B0502020202020204"/>
              </a:rPr>
              <a:t>»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5668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User\Desktop\Новая папка\IMG_106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7999" y="568411"/>
            <a:ext cx="4123682" cy="5503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2079346" y="5658404"/>
            <a:ext cx="5252330" cy="535881"/>
          </a:xfrm>
          <a:prstGeom prst="rect">
            <a:avLst/>
          </a:prstGeom>
          <a:solidFill>
            <a:srgbClr val="0989B1">
              <a:lumMod val="50000"/>
            </a:srgb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ru-RU" kern="0" dirty="0">
                <a:solidFill>
                  <a:prstClr val="white"/>
                </a:solidFill>
                <a:latin typeface="Century Gothic" panose="020B0502020202020204"/>
              </a:rPr>
              <a:t>Зарецкий Алексей «Грузовой автомобиль»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776121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144532" y="700216"/>
            <a:ext cx="4291645" cy="559761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99477" y="5567787"/>
            <a:ext cx="3621236" cy="535881"/>
          </a:xfrm>
          <a:prstGeom prst="rect">
            <a:avLst/>
          </a:prstGeom>
          <a:solidFill>
            <a:srgbClr val="0989B1">
              <a:lumMod val="50000"/>
            </a:srgb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ru-RU" kern="0" dirty="0" err="1">
                <a:solidFill>
                  <a:prstClr val="white"/>
                </a:solidFill>
                <a:latin typeface="Century Gothic" panose="020B0502020202020204"/>
              </a:rPr>
              <a:t>Леденева</a:t>
            </a:r>
            <a:r>
              <a:rPr lang="ru-RU" kern="0" dirty="0">
                <a:solidFill>
                  <a:prstClr val="white"/>
                </a:solidFill>
                <a:latin typeface="Century Gothic" panose="020B0502020202020204"/>
              </a:rPr>
              <a:t> Диана «</a:t>
            </a:r>
            <a:r>
              <a:rPr lang="ru-RU" kern="0" dirty="0" err="1">
                <a:solidFill>
                  <a:prstClr val="white"/>
                </a:solidFill>
                <a:latin typeface="Century Gothic" panose="020B0502020202020204"/>
              </a:rPr>
              <a:t>Фиксики</a:t>
            </a:r>
            <a:r>
              <a:rPr lang="ru-RU" kern="0" dirty="0">
                <a:solidFill>
                  <a:prstClr val="white"/>
                </a:solidFill>
                <a:latin typeface="Century Gothic" panose="020B0502020202020204"/>
              </a:rPr>
              <a:t> спешат на помощь»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03647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100118" y="321274"/>
            <a:ext cx="4523755" cy="589417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58287" y="5753706"/>
            <a:ext cx="4609778" cy="535881"/>
          </a:xfrm>
          <a:prstGeom prst="rect">
            <a:avLst/>
          </a:prstGeom>
          <a:solidFill>
            <a:srgbClr val="0989B1">
              <a:lumMod val="50000"/>
            </a:srgb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ru-RU" kern="0" dirty="0">
                <a:solidFill>
                  <a:prstClr val="white"/>
                </a:solidFill>
                <a:latin typeface="Century Gothic" panose="020B0502020202020204"/>
              </a:rPr>
              <a:t>Леонтьева Полина «Ежик в </a:t>
            </a:r>
            <a:r>
              <a:rPr lang="ru-RU" kern="0" dirty="0" smtClean="0">
                <a:solidFill>
                  <a:prstClr val="white"/>
                </a:solidFill>
                <a:latin typeface="Century Gothic" panose="020B0502020202020204"/>
              </a:rPr>
              <a:t>корзинке»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064526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369</TotalTime>
  <Words>326</Words>
  <Application>Microsoft Office PowerPoint</Application>
  <PresentationFormat>Экран (4:3)</PresentationFormat>
  <Paragraphs>28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Company>PJSC "New Engineering Technologies"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Markasian, Pavel (KIEVH)</dc:creator>
  <cp:lastModifiedBy>Пользователь</cp:lastModifiedBy>
  <cp:revision>80</cp:revision>
  <dcterms:created xsi:type="dcterms:W3CDTF">2016-11-18T14:12:19Z</dcterms:created>
  <dcterms:modified xsi:type="dcterms:W3CDTF">2019-10-23T14:27:00Z</dcterms:modified>
</cp:coreProperties>
</file>